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2" r:id="rId1"/>
  </p:sldMasterIdLst>
  <p:notesMasterIdLst>
    <p:notesMasterId r:id="rId44"/>
  </p:notesMasterIdLst>
  <p:sldIdLst>
    <p:sldId id="259" r:id="rId2"/>
    <p:sldId id="287" r:id="rId3"/>
    <p:sldId id="317" r:id="rId4"/>
    <p:sldId id="298" r:id="rId5"/>
    <p:sldId id="361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297" r:id="rId15"/>
    <p:sldId id="322" r:id="rId16"/>
    <p:sldId id="323" r:id="rId17"/>
    <p:sldId id="300" r:id="rId18"/>
    <p:sldId id="332" r:id="rId19"/>
    <p:sldId id="384" r:id="rId20"/>
    <p:sldId id="333" r:id="rId21"/>
    <p:sldId id="335" r:id="rId22"/>
    <p:sldId id="372" r:id="rId23"/>
    <p:sldId id="375" r:id="rId24"/>
    <p:sldId id="385" r:id="rId25"/>
    <p:sldId id="386" r:id="rId26"/>
    <p:sldId id="336" r:id="rId27"/>
    <p:sldId id="387" r:id="rId28"/>
    <p:sldId id="338" r:id="rId29"/>
    <p:sldId id="340" r:id="rId30"/>
    <p:sldId id="354" r:id="rId31"/>
    <p:sldId id="345" r:id="rId32"/>
    <p:sldId id="363" r:id="rId33"/>
    <p:sldId id="364" r:id="rId34"/>
    <p:sldId id="365" r:id="rId35"/>
    <p:sldId id="348" r:id="rId36"/>
    <p:sldId id="347" r:id="rId37"/>
    <p:sldId id="315" r:id="rId38"/>
    <p:sldId id="288" r:id="rId39"/>
    <p:sldId id="388" r:id="rId40"/>
    <p:sldId id="389" r:id="rId41"/>
    <p:sldId id="390" r:id="rId42"/>
    <p:sldId id="391" r:id="rId4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A22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1" autoAdjust="0"/>
    <p:restoredTop sz="95148" autoAdjust="0"/>
  </p:normalViewPr>
  <p:slideViewPr>
    <p:cSldViewPr>
      <p:cViewPr varScale="1">
        <p:scale>
          <a:sx n="99" d="100"/>
          <a:sy n="99" d="100"/>
        </p:scale>
        <p:origin x="588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8AF3D4-6D9A-4956-B70C-70EB7470E456}" type="datetimeFigureOut">
              <a:rPr lang="en-US"/>
              <a:pPr>
                <a:defRPr/>
              </a:pPr>
              <a:t>6/24/2019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E5F5BCA-14CD-45A9-814A-AFBF2B5C8B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64767E-2FBB-4913-B85A-6A8B7469E6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37% of repurchase dollars are spent by firms in the small region just to the left of zero pre-repurchase EPS surprise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5F5BCA-14CD-45A9-814A-AFBF2B5C8BCB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9786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5F5BCA-14CD-45A9-814A-AFBF2B5C8BCB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469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/>
              <a:t>EPS-based goals are the most common (46%)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5F5BCA-14CD-45A9-814A-AFBF2B5C8BCB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4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632325"/>
            <a:ext cx="45212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1"/>
            <a:ext cx="7543800" cy="17168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00009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314700"/>
            <a:ext cx="6461760" cy="8001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00009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6AB76-7766-47B9-96D6-A99F1B7E370B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C03C1-FAA8-490D-95D9-310A95E91B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09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11E82-D45D-44E2-82BC-E90B145465A9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D0B4E-78FB-4D6F-BA3A-3BE8A4AB3F5D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752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4B147-27D5-4DBF-8AFE-9F1F9A286718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92D1-B421-4C4A-A044-6959AFB2B2B0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78151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150"/>
            <a:ext cx="81534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00150"/>
            <a:ext cx="8077200" cy="37719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D73DD-26B3-4F5A-B94D-341D463CFD7C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500B1-0DE2-4E96-8F27-776847685376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5054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46D25-BBBF-4506-82D1-909D99835BEE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58E5F-B16B-44C4-83C4-7F86CB99F3A0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4450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7F33B-E92E-4192-9630-120176E3DD8C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04A7F-90D0-40FD-8B41-C718FA55AFB3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9767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79EA7-639C-4895-8AC8-6A3E8AFA1AA2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4D2E-C007-4B24-BF2C-AEAD3D0E80CD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6891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E6D65-2B47-492B-BB70-520CF37DC31F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71207-5417-43AD-9DB9-B500206A3A58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5788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E633-2069-47EF-8CBA-72B6129F69A7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4EFE-CAFB-43D2-96F3-F5844E682479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8538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E0A00-4F88-4FC7-8DED-A4767DEA61DA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B716E-A2BC-49A0-AAB3-A34B85589E0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7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D769A-CE92-4504-B5FF-02D2FECCD71F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0A382-E794-4B45-B91D-E55883E3B391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34338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0772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57300"/>
            <a:ext cx="8001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rgbClr val="1A22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9325" y="4743450"/>
            <a:ext cx="549275" cy="296863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00745D-29DF-4591-87A4-2B7F1C055012}" type="slidenum">
              <a:rPr lang="es-ES_tradnl" altLang="en-US"/>
              <a:pPr>
                <a:defRPr/>
              </a:pPr>
              <a:t>‹#›</a:t>
            </a:fld>
            <a:endParaRPr lang="es-ES_tradnl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3525" y="2990850"/>
            <a:ext cx="177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538" y="1189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52461B-2071-4118-A72B-7014EC685435}" type="datetimeFigureOut">
              <a:rPr lang="en-US"/>
              <a:pPr>
                <a:defRPr/>
              </a:pPr>
              <a:t>6/24/2019</a:t>
            </a:fld>
            <a:endParaRPr lang="es-ES_tradnl" dirty="0"/>
          </a:p>
        </p:txBody>
      </p:sp>
      <p:pic>
        <p:nvPicPr>
          <p:cNvPr id="1033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" r="86646"/>
          <a:stretch>
            <a:fillRect/>
          </a:stretch>
        </p:blipFill>
        <p:spPr bwMode="auto">
          <a:xfrm>
            <a:off x="8534400" y="4171950"/>
            <a:ext cx="468313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70" r:id="rId8"/>
    <p:sldLayoutId id="2147484466" r:id="rId9"/>
    <p:sldLayoutId id="2147484467" r:id="rId10"/>
    <p:sldLayoutId id="21474844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rgbClr val="00009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000090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52400" y="2266950"/>
            <a:ext cx="8148638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+mj-lt"/>
                <a:cs typeface="+mn-cs"/>
              </a:rPr>
              <a:t>Is it time get rid of Earnings-per-Share (EPS)?</a:t>
            </a:r>
            <a:endParaRPr lang="en-US" altLang="en-US" sz="2800" b="1" dirty="0">
              <a:latin typeface="+mj-lt"/>
              <a:cs typeface="+mn-cs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 sz="3200" b="1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5800" y="971550"/>
            <a:ext cx="7239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en-US" sz="2800" dirty="0">
                <a:latin typeface="+mj-lt"/>
                <a:cs typeface="+mn-cs"/>
              </a:rPr>
              <a:t>EFMA, 2019</a:t>
            </a:r>
          </a:p>
          <a:p>
            <a:pPr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en-US" sz="2800" dirty="0">
                <a:latin typeface="+mj-lt"/>
                <a:cs typeface="+mn-cs"/>
              </a:rPr>
              <a:t>Heitor Almeida</a:t>
            </a:r>
          </a:p>
        </p:txBody>
      </p:sp>
      <p:pic>
        <p:nvPicPr>
          <p:cNvPr id="5124" name="Picture 9" descr="Image result for gies college of busin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200" y="3217209"/>
            <a:ext cx="3530600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Pre-repurchase EPS surprises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00" y="1034114"/>
                <a:ext cx="6400800" cy="19049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What would the EPS have been without the repurchase? (Hribar, Jenkins and Johnson, 2016)</a:t>
                </a:r>
              </a:p>
              <a:p>
                <a:endParaRPr lang="en-US" sz="28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𝑁𝐼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𝑟𝑒𝑝𝑜𝑟𝑡𝑒𝑑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𝐹𝑜𝑟𝑔𝑜𝑛𝑒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𝑖𝑛𝑡𝑒𝑟𝑒𝑠𝑡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𝑟𝑒𝑝𝑜𝑟𝑡𝑒𝑑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𝑅𝑒𝑝𝑢𝑟𝑐h𝑎𝑠𝑒𝑑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𝑆h𝑎𝑟𝑒𝑠</m:t>
                        </m:r>
                      </m:den>
                    </m:f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𝑬𝑷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𝑷𝒓𝒆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𝒓𝒆𝒑𝒖𝒓𝒄𝒉𝒂𝒔𝒆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034114"/>
                <a:ext cx="6400800" cy="1904945"/>
              </a:xfrm>
              <a:prstGeom prst="rect">
                <a:avLst/>
              </a:prstGeom>
              <a:blipFill>
                <a:blip r:embed="rId2"/>
                <a:stretch>
                  <a:fillRect l="-1524" t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96766" y="3181350"/>
            <a:ext cx="74518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 use it to compute pre-repurchase surprise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8639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Discontinuity in repurchases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8300EC-2305-415E-B74A-17714836F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41700"/>
            <a:ext cx="6781800" cy="361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64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229600" cy="85725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Employment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166" y="4457640"/>
            <a:ext cx="71470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5% of mean number of employees (per million dollar in assets)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764F1C-D32B-43F0-844A-0C41CD7C4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25" y="895350"/>
            <a:ext cx="6521475" cy="341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84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229600" cy="857250"/>
          </a:xfrm>
        </p:spPr>
        <p:txBody>
          <a:bodyPr/>
          <a:lstStyle/>
          <a:p>
            <a:pPr>
              <a:defRPr/>
            </a:pPr>
            <a:r>
              <a:rPr lang="en-US" sz="4000" dirty="0"/>
              <a:t>Investment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166" y="4457640"/>
            <a:ext cx="71470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10% of mean number of employees (per million dollar in assets)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A3D141-FC6D-45A7-9608-9F516C2BC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166" y="819150"/>
            <a:ext cx="6734309" cy="363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66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Compensation targets and short-termism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987207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Bennett, Bettis, Gopalan and Milbourn (2016)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Equity and non-equity grants linked to explicit performance goals</a:t>
            </a:r>
          </a:p>
          <a:p>
            <a:r>
              <a:rPr lang="en-US" altLang="en-US" sz="2800" dirty="0"/>
              <a:t>     Kinks in levels and slopes</a:t>
            </a:r>
          </a:p>
          <a:p>
            <a:endParaRPr lang="pt-BR" altLang="en-US" sz="2800" dirty="0"/>
          </a:p>
          <a:p>
            <a:r>
              <a:rPr lang="pt-BR" altLang="en-US" sz="2800" dirty="0"/>
              <a:t>Strong evidence that firms take actions to meet these compensation targets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9550"/>
            <a:ext cx="7772400" cy="464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141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61950"/>
            <a:ext cx="7467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80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How do firms meet their EPS goals?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Firms that just exceed their EPS goals have higher abnormal accruals and lower R&amp;D expenditures than firms that just miss EPS goals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and mergers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400" dirty="0"/>
              <a:t>Target EPS = acquirer’s pre-deal EPS</a:t>
            </a:r>
          </a:p>
          <a:p>
            <a:endParaRPr lang="en-US" sz="2400" dirty="0"/>
          </a:p>
          <a:p>
            <a:r>
              <a:rPr lang="en-US" sz="2400" dirty="0"/>
              <a:t>Stock deal is accretive to EPS if exchange ratio (including the premium) is lower than the ratio of the (pre-deal) EPS of the target to the EPS of the acquirer</a:t>
            </a:r>
          </a:p>
          <a:p>
            <a:endParaRPr lang="en-US" sz="2400" dirty="0"/>
          </a:p>
          <a:p>
            <a:r>
              <a:rPr lang="en-US" sz="2400" dirty="0"/>
              <a:t>Garvey, Milbourn and Xie (2013) find that EPS accretion criteria does a good job of predicting which firms are likely to become targets of M&amp;A deals in a given industry</a:t>
            </a:r>
          </a:p>
          <a:p>
            <a:endParaRPr lang="en-US" sz="2400" dirty="0"/>
          </a:p>
          <a:p>
            <a:r>
              <a:rPr lang="en-US" sz="2400" dirty="0"/>
              <a:t>Identification issues (valuation motives)</a:t>
            </a:r>
          </a:p>
        </p:txBody>
      </p:sp>
    </p:spTree>
    <p:extLst>
      <p:ext uri="{BB962C8B-B14F-4D97-AF65-F5344CB8AC3E}">
        <p14:creationId xmlns:p14="http://schemas.microsoft.com/office/powerpoint/2010/main" val="2616745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and deal structure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400" dirty="0"/>
              <a:t>Dasgupta, Harford and Ma (2018) show that M&amp;A deals are structured to avoid EPS dilution</a:t>
            </a:r>
          </a:p>
          <a:p>
            <a:endParaRPr lang="en-US" sz="2400" dirty="0"/>
          </a:p>
          <a:p>
            <a:r>
              <a:rPr lang="en-US" sz="2400" dirty="0"/>
              <a:t>If a stock deal dilutes EPS, under some conditions it is possible to make the deal accretive by increasing the cash component </a:t>
            </a:r>
          </a:p>
          <a:p>
            <a:endParaRPr lang="en-US" sz="2400" dirty="0"/>
          </a:p>
          <a:p>
            <a:r>
              <a:rPr lang="en-US" sz="2400" dirty="0"/>
              <a:t>Discontinuity in the choice of means of payment right at the point at which stock deal becomes dilutive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62774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My talk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Growing concern with short-termism, and possible negative effects on long-term investments</a:t>
            </a:r>
          </a:p>
          <a:p>
            <a:endParaRPr lang="en-US" altLang="en-US" sz="2800" dirty="0"/>
          </a:p>
          <a:p>
            <a:r>
              <a:rPr lang="en-US" altLang="en-US" sz="2800" dirty="0"/>
              <a:t>Series of recent papers linking earnings-per-share (EPS) targets to real investment decisions</a:t>
            </a:r>
          </a:p>
          <a:p>
            <a:endParaRPr lang="en-US" altLang="en-US" sz="2800" dirty="0"/>
          </a:p>
          <a:p>
            <a:r>
              <a:rPr lang="en-US" altLang="en-US" sz="2800" dirty="0"/>
              <a:t>Is it time to get rid of EPS?</a:t>
            </a:r>
          </a:p>
          <a:p>
            <a:endParaRPr lang="en-US" altLang="en-US" sz="2800" dirty="0"/>
          </a:p>
          <a:p>
            <a:r>
              <a:rPr lang="en-US" altLang="en-US" sz="2800" dirty="0"/>
              <a:t>If so how can we do it?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sz="4000" dirty="0"/>
              <a:t>Summary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04800" y="742950"/>
            <a:ext cx="79248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n-US" sz="2800" dirty="0"/>
              <a:t>EPS targets have been associated with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	Decline in R&amp;D growth to meet analyst EPS forecasts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	Stock repurchases that allow managers to meet EPS forecasts, at the cost of reducing investment and employment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	 Clustering in reported performance right at the point that triggers increase in managerial pay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	Mergers that increase acquirer’s EPS</a:t>
            </a:r>
          </a:p>
        </p:txBody>
      </p:sp>
    </p:spTree>
    <p:extLst>
      <p:ext uri="{BB962C8B-B14F-4D97-AF65-F5344CB8AC3E}">
        <p14:creationId xmlns:p14="http://schemas.microsoft.com/office/powerpoint/2010/main" val="1775380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Is there anything to worry about?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Overinvestment or short termism?</a:t>
            </a:r>
          </a:p>
          <a:p>
            <a:r>
              <a:rPr lang="en-US" altLang="en-US" sz="2800" dirty="0"/>
              <a:t>	It is not enough to look at announcement returns</a:t>
            </a:r>
          </a:p>
          <a:p>
            <a:r>
              <a:rPr lang="en-US" altLang="en-US" sz="2800" dirty="0"/>
              <a:t>	Short-termism requires “short-term stock price” (Stein, 1989)</a:t>
            </a:r>
          </a:p>
          <a:p>
            <a:r>
              <a:rPr lang="en-US" altLang="en-US" sz="2800" dirty="0"/>
              <a:t>	Short-term reaction to meeting EPS targets tends to be positive	</a:t>
            </a:r>
          </a:p>
          <a:p>
            <a:r>
              <a:rPr lang="en-US" alt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9075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Some evidence from the literature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Long-term underperformance</a:t>
            </a:r>
          </a:p>
          <a:p>
            <a:r>
              <a:rPr lang="en-US" altLang="en-US" sz="2800" dirty="0"/>
              <a:t>	Ladika and Sautner (2017) and Edmans, Fan and Huang (2018) find that short-term concerns due to vesting equity lead to long-term underperformance</a:t>
            </a:r>
          </a:p>
          <a:p>
            <a:r>
              <a:rPr lang="en-US" altLang="en-US" sz="2800" dirty="0"/>
              <a:t>	Almeida, Fos and Kronlund (2016) find that firms that cut investments because of EPS-driven repurchases have lower future ROA</a:t>
            </a:r>
          </a:p>
          <a:p>
            <a:r>
              <a:rPr lang="en-US" alt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7203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Macroeconomic consequences 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Terry (2017)</a:t>
            </a:r>
          </a:p>
          <a:p>
            <a:endParaRPr lang="en-US" altLang="en-US" sz="2800" dirty="0"/>
          </a:p>
          <a:p>
            <a:r>
              <a:rPr lang="en-US" altLang="en-US" sz="2800" dirty="0"/>
              <a:t>Short-term effect of EPS targets on R&amp;D is reversed in future years, but…</a:t>
            </a:r>
          </a:p>
          <a:p>
            <a:endParaRPr lang="en-US" altLang="en-US" sz="2800" dirty="0"/>
          </a:p>
          <a:p>
            <a:r>
              <a:rPr lang="en-US" altLang="en-US" sz="2800" dirty="0"/>
              <a:t>Short-termism leads to 0.1% lower annual growth, or 0.5% loss in household welfare</a:t>
            </a:r>
          </a:p>
          <a:p>
            <a:r>
              <a:rPr lang="en-US" altLang="en-US" sz="2800" dirty="0"/>
              <a:t>Same ballpark as business cycles, gains from trade, or inflation</a:t>
            </a:r>
          </a:p>
        </p:txBody>
      </p:sp>
    </p:spTree>
    <p:extLst>
      <p:ext uri="{BB962C8B-B14F-4D97-AF65-F5344CB8AC3E}">
        <p14:creationId xmlns:p14="http://schemas.microsoft.com/office/powerpoint/2010/main" val="3914562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Intuition for Terry’s results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Short-termism increases the volatility of R&amp;D by 25% in Terry’s benchmark calibrations</a:t>
            </a:r>
          </a:p>
          <a:p>
            <a:endParaRPr lang="en-US" altLang="en-US" sz="2800" dirty="0"/>
          </a:p>
          <a:p>
            <a:r>
              <a:rPr lang="en-US" altLang="en-US" sz="2800" dirty="0"/>
              <a:t>Under decreasing returns to scale in the production of innovation, this increase in volatility reduces overall innovation over time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56689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Breaking the link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How can we break the link between EPS targets and short-termism?</a:t>
            </a:r>
          </a:p>
          <a:p>
            <a:endParaRPr lang="en-US" altLang="en-US" sz="2800" dirty="0"/>
          </a:p>
          <a:p>
            <a:r>
              <a:rPr lang="en-US" altLang="en-US" sz="2800" dirty="0"/>
              <a:t>Two layers</a:t>
            </a:r>
          </a:p>
          <a:p>
            <a:endParaRPr lang="en-US" altLang="en-US" sz="2800" dirty="0"/>
          </a:p>
          <a:p>
            <a:r>
              <a:rPr lang="en-US" altLang="en-US" sz="2800" dirty="0"/>
              <a:t>Changing compensation practices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Getting rid of EPS</a:t>
            </a:r>
          </a:p>
        </p:txBody>
      </p:sp>
    </p:spTree>
    <p:extLst>
      <p:ext uri="{BB962C8B-B14F-4D97-AF65-F5344CB8AC3E}">
        <p14:creationId xmlns:p14="http://schemas.microsoft.com/office/powerpoint/2010/main" val="35416581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Fixing compensation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19150"/>
            <a:ext cx="79248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altLang="en-US" sz="2800" dirty="0"/>
              <a:t>Bennett et al. (2016)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Smoother link between performance and pay, rather than targets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Profits and sales targets rather than EPS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Multiple rather than single targets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Relative rather than absolute targets</a:t>
            </a:r>
          </a:p>
        </p:txBody>
      </p:sp>
    </p:spTree>
    <p:extLst>
      <p:ext uri="{BB962C8B-B14F-4D97-AF65-F5344CB8AC3E}">
        <p14:creationId xmlns:p14="http://schemas.microsoft.com/office/powerpoint/2010/main" val="387299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Should we have profit targets at all?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819150"/>
            <a:ext cx="79248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en-US" altLang="en-US" sz="2800" dirty="0"/>
              <a:t>Edmans (2017)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Costs may overwhelm the benefits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Why not pay CEOs using only cash and long-term equity?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3156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compensation and repurchases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762001"/>
            <a:ext cx="6477000" cy="318135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4102953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pt-BR" altLang="en-US" sz="2400"/>
              <a:t>See also Cheng, Harford and Zhang (2015) and Almeida and Cheng (2018)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40163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Is it enough to change compensation?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Probably not </a:t>
            </a:r>
          </a:p>
          <a:p>
            <a:endParaRPr lang="en-US" altLang="en-US" sz="2800" dirty="0"/>
          </a:p>
          <a:p>
            <a:r>
              <a:rPr lang="en-US" altLang="en-US" sz="2800" dirty="0"/>
              <a:t>EPS drives stock prices and stock prices drive managers irrespective of compensation targets</a:t>
            </a:r>
          </a:p>
          <a:p>
            <a:r>
              <a:rPr lang="en-US" altLang="en-US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2258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Real effects of short termism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Short termism and long-term investments</a:t>
            </a:r>
          </a:p>
          <a:p>
            <a:r>
              <a:rPr lang="en-US" altLang="en-US" sz="2800" dirty="0"/>
              <a:t>	Gutierrez and Philippon (2016, 2017)</a:t>
            </a:r>
          </a:p>
          <a:p>
            <a:endParaRPr lang="en-US" altLang="en-US" sz="2800" dirty="0"/>
          </a:p>
          <a:p>
            <a:r>
              <a:rPr lang="en-US" altLang="en-US" sz="2800" dirty="0"/>
              <a:t>Low investment relative to profits and Q</a:t>
            </a:r>
          </a:p>
          <a:p>
            <a:endParaRPr lang="en-US" altLang="en-US" sz="2800" dirty="0"/>
          </a:p>
          <a:p>
            <a:r>
              <a:rPr lang="en-US" altLang="en-US" sz="2800" dirty="0"/>
              <a:t>Suggestion that it may be partly due to increase in institutional ownership and activism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targets and stock prices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Meeting analyst EPS forecasts matters, controlling for the magnitude (Bartov, Givoly and Hain, 2002) 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Updated evidence from Almeida, Fos and Kronlund</a:t>
            </a:r>
          </a:p>
          <a:p>
            <a:r>
              <a:rPr lang="en-US" altLang="en-US" sz="2800" dirty="0"/>
              <a:t>	Just meet CAR (-1,1) = 0.23%</a:t>
            </a:r>
          </a:p>
          <a:p>
            <a:r>
              <a:rPr lang="en-US" altLang="en-US" sz="2800" dirty="0"/>
              <a:t>	Just miss CAR (-1,1) = - 0.34%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85661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Is it time to get rid of EPS?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This evidence seems to suggest that as long as managers care about stock prices they should have incentives to manage EPS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 perhaps the only real solution is to get rid of EPS altogether!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62843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Replacing EPS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651" name="Rectangle 3"/>
              <p:cNvSpPr>
                <a:spLocks noChangeArrowheads="1"/>
              </p:cNvSpPr>
              <p:nvPr/>
            </p:nvSpPr>
            <p:spPr bwMode="auto">
              <a:xfrm>
                <a:off x="228600" y="858838"/>
                <a:ext cx="7924800" cy="35626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800" dirty="0"/>
                  <a:t>Analysts and companies also need to stop focusing on EPS</a:t>
                </a:r>
              </a:p>
              <a:p>
                <a:endParaRPr lang="en-US" altLang="en-US" sz="2800" dirty="0"/>
              </a:p>
              <a:p>
                <a:r>
                  <a:rPr lang="en-US" altLang="en-US" sz="2800" dirty="0"/>
                  <a:t>What would we replace it with?</a:t>
                </a:r>
              </a:p>
              <a:p>
                <a:endParaRPr lang="en-US" altLang="en-US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𝑅𝑂𝐴</m:t>
                      </m:r>
                      <m:r>
                        <a:rPr lang="en-US" alt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𝑂𝑝𝑒𝑟𝑎𝑡𝑖𝑛𝑔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𝑖𝑛𝑐𝑜𝑚𝑒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𝐿𝑎𝑔𝑔𝑒𝑑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𝐴𝑠𝑠𝑒𝑡𝑠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?</m:t>
                      </m:r>
                    </m:oMath>
                  </m:oMathPara>
                </a14:m>
                <a:endParaRPr lang="en-US" sz="2800" b="1" dirty="0"/>
              </a:p>
              <a:p>
                <a:r>
                  <a:rPr lang="en-US" altLang="en-US" sz="2800" dirty="0"/>
                  <a:t>	</a:t>
                </a:r>
              </a:p>
            </p:txBody>
          </p:sp>
        </mc:Choice>
        <mc:Fallback xmlns="">
          <p:sp>
            <p:nvSpPr>
              <p:cNvPr id="27651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858838"/>
                <a:ext cx="7924800" cy="3562642"/>
              </a:xfrm>
              <a:prstGeom prst="rect">
                <a:avLst/>
              </a:prstGeom>
              <a:blipFill>
                <a:blip r:embed="rId2"/>
                <a:stretch>
                  <a:fillRect l="-1615" t="-17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00159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Ranges and multiple measures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Any single measure is likely to generate similar issues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Ranges</a:t>
            </a:r>
          </a:p>
          <a:p>
            <a:r>
              <a:rPr lang="en-US" altLang="en-US" sz="2800" dirty="0"/>
              <a:t>	Next quarter ROA (or EPS) is expected to be between X and Y</a:t>
            </a:r>
          </a:p>
          <a:p>
            <a:endParaRPr lang="en-US" altLang="en-US" sz="2800" dirty="0"/>
          </a:p>
          <a:p>
            <a:r>
              <a:rPr lang="en-US" altLang="en-US" sz="2800" dirty="0"/>
              <a:t>Multiple measures</a:t>
            </a:r>
          </a:p>
          <a:p>
            <a:r>
              <a:rPr lang="en-US" altLang="en-US" sz="2800" dirty="0"/>
              <a:t>	EPS should be X</a:t>
            </a:r>
          </a:p>
          <a:p>
            <a:r>
              <a:rPr lang="en-US" altLang="en-US" sz="2800" dirty="0"/>
              <a:t>	ROA should be Y…</a:t>
            </a:r>
          </a:p>
        </p:txBody>
      </p:sp>
    </p:spTree>
    <p:extLst>
      <p:ext uri="{BB962C8B-B14F-4D97-AF65-F5344CB8AC3E}">
        <p14:creationId xmlns:p14="http://schemas.microsoft.com/office/powerpoint/2010/main" val="3460964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Would we be losing anything?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Are there significant costs to getting rid of EPS? </a:t>
            </a:r>
          </a:p>
          <a:p>
            <a:endParaRPr lang="en-US" altLang="en-US" sz="2800" dirty="0"/>
          </a:p>
          <a:p>
            <a:r>
              <a:rPr lang="en-US" altLang="en-US" sz="2800" dirty="0"/>
              <a:t>Is there an underlying rationale for the current equilibrium?</a:t>
            </a:r>
          </a:p>
          <a:p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595554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Why does the market respond so strongly to EPS? </a:t>
            </a:r>
            <a:endParaRPr lang="en-US" sz="3600" dirty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28600" y="1352550"/>
            <a:ext cx="7924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Aft>
                <a:spcPts val="1200"/>
              </a:spcAft>
            </a:pPr>
            <a:r>
              <a:rPr lang="pt-BR" altLang="en-US" sz="2800"/>
              <a:t>Market cannot be reacting to performance</a:t>
            </a:r>
            <a:endParaRPr lang="en-US" altLang="en-US" sz="2800" dirty="0"/>
          </a:p>
          <a:p>
            <a:pPr>
              <a:spcAft>
                <a:spcPts val="1200"/>
              </a:spcAft>
            </a:pPr>
            <a:r>
              <a:rPr lang="en-US" altLang="en-US" sz="2800" dirty="0"/>
              <a:t>Not being able to come up with one or two cents of EPS can be a signal of hidden problems and lack of flexibility (De Jong, Mertens, Van der Poel and Van Dijk, 2014)</a:t>
            </a:r>
          </a:p>
          <a:p>
            <a:pPr>
              <a:spcAft>
                <a:spcPts val="1200"/>
              </a:spcAft>
            </a:pPr>
            <a:r>
              <a:rPr lang="en-US" altLang="en-US" sz="2800" dirty="0"/>
              <a:t>Earnings surprises contain information about future earnings (Bartov, Givoly and Hain, 2002)</a:t>
            </a:r>
          </a:p>
        </p:txBody>
      </p:sp>
    </p:spTree>
    <p:extLst>
      <p:ext uri="{BB962C8B-B14F-4D97-AF65-F5344CB8AC3E}">
        <p14:creationId xmlns:p14="http://schemas.microsoft.com/office/powerpoint/2010/main" val="1841522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Signaling?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6201" y="858838"/>
            <a:ext cx="8305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Is this a type of signaling game?</a:t>
            </a:r>
          </a:p>
          <a:p>
            <a:endParaRPr lang="en-US" altLang="en-US" sz="2800" dirty="0"/>
          </a:p>
          <a:p>
            <a:r>
              <a:rPr lang="en-US" altLang="en-US" sz="2800" dirty="0"/>
              <a:t>What exactly is being signaled?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2400" y="2484894"/>
            <a:ext cx="80009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My student’s theory </a:t>
            </a:r>
          </a:p>
          <a:p>
            <a:r>
              <a:rPr lang="en-US" altLang="en-US" sz="2800" dirty="0"/>
              <a:t>	Some managers don’t understand that they can use tricks to meet EPS forecasts</a:t>
            </a:r>
          </a:p>
          <a:p>
            <a:r>
              <a:rPr lang="en-US" altLang="en-US" sz="2800" dirty="0"/>
              <a:t>	Using a trick is a sign of financial/accounting skills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85307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Bad equilibrium?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Maybe it is possible to come up with a positive theory that explains why we focus so much on a single metric that does not measure performance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But it may also be that finance is trapped in a “bad equilibrium”</a:t>
            </a:r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How do we do change this situation?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811232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Research</a:t>
            </a:r>
          </a:p>
          <a:p>
            <a:r>
              <a:rPr lang="en-US" altLang="en-US" sz="2800" dirty="0"/>
              <a:t>   Several open research topics in this area</a:t>
            </a:r>
          </a:p>
          <a:p>
            <a:endParaRPr lang="en-US" altLang="en-US" sz="2800" dirty="0"/>
          </a:p>
          <a:p>
            <a:r>
              <a:rPr lang="en-US" altLang="en-US" sz="2800" dirty="0"/>
              <a:t>Media</a:t>
            </a:r>
          </a:p>
          <a:p>
            <a:r>
              <a:rPr lang="en-US" altLang="en-US" sz="2800" dirty="0"/>
              <a:t>    Non-academic articles, interviews, etc.</a:t>
            </a:r>
            <a:endParaRPr lang="pt-BR" altLang="en-US" sz="2800"/>
          </a:p>
          <a:p>
            <a:endParaRPr lang="en-US" altLang="en-US" sz="2800" dirty="0"/>
          </a:p>
          <a:p>
            <a:r>
              <a:rPr lang="en-US" altLang="en-US" sz="2800" dirty="0"/>
              <a:t>Teaching</a:t>
            </a:r>
          </a:p>
          <a:p>
            <a:r>
              <a:rPr lang="en-US" altLang="en-US" sz="2800" dirty="0"/>
              <a:t>   Talk about these issues with our students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Teaching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811232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There is evidence that teaching Finance principles can change decision-making at companies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Gitman and Forrester (1977): in the mid 1970s only 10% of firms appeared to use NPV as their primary capital budgeting tool</a:t>
            </a:r>
          </a:p>
          <a:p>
            <a:r>
              <a:rPr lang="en-US" altLang="en-US" sz="2800" dirty="0"/>
              <a:t>Graham and Harvey (2002) find that most companies (and in particular larger firms) use net present value (NPV) techniques</a:t>
            </a:r>
          </a:p>
        </p:txBody>
      </p:sp>
    </p:spTree>
    <p:extLst>
      <p:ext uri="{BB962C8B-B14F-4D97-AF65-F5344CB8AC3E}">
        <p14:creationId xmlns:p14="http://schemas.microsoft.com/office/powerpoint/2010/main" val="22689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Evidence on activism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Current evidence does not support claim that activism leads to short-termism</a:t>
            </a:r>
          </a:p>
          <a:p>
            <a:endParaRPr lang="en-US" altLang="en-US" sz="2800" dirty="0"/>
          </a:p>
          <a:p>
            <a:r>
              <a:rPr lang="en-US" altLang="en-US" sz="2800" dirty="0"/>
              <a:t>Brav, Jiang and Kim (2015), Brav, Jiang, Ma and Tian (2017), Bebchuk, Brav and Jiang (2015)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Research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811232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There is also evidence that Finance research can influence decision-making and change how financial markets operate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	Black and Sholes</a:t>
            </a:r>
          </a:p>
          <a:p>
            <a:endParaRPr lang="en-US" altLang="en-US" sz="2800" dirty="0"/>
          </a:p>
          <a:p>
            <a:r>
              <a:rPr lang="en-US" altLang="en-US" sz="2800" dirty="0"/>
              <a:t>	McLean and Pontiff (2016)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456676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Open research topics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811232"/>
            <a:ext cx="7924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514350" indent="-514350">
              <a:buAutoNum type="arabicPeriod"/>
            </a:pPr>
            <a:r>
              <a:rPr lang="en-US" altLang="en-US" sz="2800" dirty="0"/>
              <a:t>What determines how managers decide among different methods to meet EPS targets? For example R&amp;D versus accruals</a:t>
            </a:r>
          </a:p>
          <a:p>
            <a:pPr marL="514350" indent="-514350">
              <a:buAutoNum type="arabicPeriod"/>
            </a:pPr>
            <a:r>
              <a:rPr lang="en-US" altLang="en-US" sz="2800" dirty="0"/>
              <a:t>History of EPS. When did analysts and firms start focusing on EPS, and why? </a:t>
            </a:r>
          </a:p>
          <a:p>
            <a:pPr marL="514350" indent="-514350">
              <a:buAutoNum type="arabicPeriod"/>
            </a:pPr>
            <a:r>
              <a:rPr lang="en-US" altLang="en-US" sz="2800" dirty="0"/>
              <a:t>Data from countries other than US</a:t>
            </a:r>
          </a:p>
          <a:p>
            <a:pPr marL="514350" indent="-514350">
              <a:buAutoNum type="arabicPeriod"/>
            </a:pPr>
            <a:r>
              <a:rPr lang="en-US" altLang="en-US" sz="2800" dirty="0"/>
              <a:t>Which investments get cut because of EPS targets? Do firms cut marginal projects first?</a:t>
            </a:r>
          </a:p>
          <a:p>
            <a:pPr marL="514350" indent="-514350">
              <a:buAutoNum type="arabicPeriod"/>
            </a:pPr>
            <a:r>
              <a:rPr lang="en-US" altLang="en-US" sz="2800" dirty="0"/>
              <a:t>Do EPS targets really drive M&amp;A?</a:t>
            </a:r>
          </a:p>
        </p:txBody>
      </p:sp>
    </p:spTree>
    <p:extLst>
      <p:ext uri="{BB962C8B-B14F-4D97-AF65-F5344CB8AC3E}">
        <p14:creationId xmlns:p14="http://schemas.microsoft.com/office/powerpoint/2010/main" val="729460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Open research topics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04800" y="811232"/>
            <a:ext cx="7924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6. Are there any benefits of EPS targets and if so what are they?</a:t>
            </a:r>
          </a:p>
          <a:p>
            <a:endParaRPr lang="en-US" altLang="en-US" sz="2800" dirty="0"/>
          </a:p>
          <a:p>
            <a:r>
              <a:rPr lang="en-US" altLang="en-US" sz="2800" dirty="0"/>
              <a:t>7. Would performance goals other than EPS really reduce short-termism? We would probably need to identify situations in which EPS is dropped from compensation contracts for quasi-exogenous reasons to answer this question</a:t>
            </a:r>
          </a:p>
        </p:txBody>
      </p:sp>
    </p:spTree>
    <p:extLst>
      <p:ext uri="{BB962C8B-B14F-4D97-AF65-F5344CB8AC3E}">
        <p14:creationId xmlns:p14="http://schemas.microsoft.com/office/powerpoint/2010/main" val="390754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targets and short termism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More compelling evidence of short-termist behavior</a:t>
            </a:r>
          </a:p>
          <a:p>
            <a:endParaRPr lang="en-US" altLang="en-US" sz="2800" dirty="0"/>
          </a:p>
          <a:p>
            <a:r>
              <a:rPr lang="en-US" altLang="en-US" sz="2800" dirty="0"/>
              <a:t>Firms change investment and payout decisions to meet EPS targets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evidence that these actions lead to worse long-term outcomes</a:t>
            </a:r>
          </a:p>
        </p:txBody>
      </p:sp>
    </p:spTree>
    <p:extLst>
      <p:ext uri="{BB962C8B-B14F-4D97-AF65-F5344CB8AC3E}">
        <p14:creationId xmlns:p14="http://schemas.microsoft.com/office/powerpoint/2010/main" val="352382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Which EPS targets?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1047750"/>
            <a:ext cx="792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Analyst consensus EPS forecast</a:t>
            </a:r>
          </a:p>
          <a:p>
            <a:endParaRPr lang="en-US" altLang="en-US" sz="2800" dirty="0"/>
          </a:p>
          <a:p>
            <a:r>
              <a:rPr lang="en-US" altLang="en-US" sz="2800" dirty="0"/>
              <a:t>Compensation targets based on EPS </a:t>
            </a:r>
          </a:p>
          <a:p>
            <a:endParaRPr lang="en-US" altLang="en-US" sz="2800" dirty="0"/>
          </a:p>
          <a:p>
            <a:r>
              <a:rPr lang="en-US" altLang="en-US" sz="2800" dirty="0"/>
              <a:t>Acquirer EPS in an M&amp;A deal</a:t>
            </a:r>
          </a:p>
        </p:txBody>
      </p:sp>
    </p:spTree>
    <p:extLst>
      <p:ext uri="{BB962C8B-B14F-4D97-AF65-F5344CB8AC3E}">
        <p14:creationId xmlns:p14="http://schemas.microsoft.com/office/powerpoint/2010/main" val="3102671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Meeting analyst consensus forecast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1047750"/>
            <a:ext cx="79248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dirty="0"/>
              <a:t>Graham, Harvey, and Rajgopal (2006)</a:t>
            </a:r>
          </a:p>
          <a:p>
            <a:endParaRPr lang="en-US" sz="2800" dirty="0"/>
          </a:p>
          <a:p>
            <a:r>
              <a:rPr lang="en-US" sz="2800" dirty="0"/>
              <a:t>CFOs are willing to take real economic actions, such as decreasing discretionary spending or delaying a new project, to meet analyst consensus EPS forecast</a:t>
            </a:r>
          </a:p>
          <a:p>
            <a:endParaRPr lang="en-US" altLang="en-US" sz="2800" dirty="0"/>
          </a:p>
          <a:p>
            <a:r>
              <a:rPr lang="en-US" altLang="en-US" sz="2800" dirty="0"/>
              <a:t>Recent empirical evidence supports survey evidence</a:t>
            </a:r>
          </a:p>
          <a:p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83100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Terry (2017)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Analyst EPS forecasts create discontinuity in R&amp;D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81350"/>
            <a:ext cx="5715000" cy="327147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9564" y="1464843"/>
            <a:ext cx="20550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2.6% lower R&amp;D growth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581400" y="1788008"/>
            <a:ext cx="609600" cy="194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250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/>
              <a:t>EPS and repurchases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28600" y="858838"/>
            <a:ext cx="79248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dirty="0"/>
              <a:t>Almeida, Fos and Kronlund (2016)</a:t>
            </a:r>
          </a:p>
          <a:p>
            <a:endParaRPr lang="en-US" altLang="en-US" sz="2800" dirty="0"/>
          </a:p>
          <a:p>
            <a:r>
              <a:rPr lang="en-US" altLang="en-US" sz="2800" dirty="0"/>
              <a:t>Managers are willing to trade-off investments and</a:t>
            </a:r>
          </a:p>
          <a:p>
            <a:r>
              <a:rPr lang="en-US" altLang="en-US" sz="2800" dirty="0"/>
              <a:t>employment for stock repurchases that allow them to meet analyst EPS forecasts</a:t>
            </a:r>
          </a:p>
        </p:txBody>
      </p:sp>
    </p:spTree>
    <p:extLst>
      <p:ext uri="{BB962C8B-B14F-4D97-AF65-F5344CB8AC3E}">
        <p14:creationId xmlns:p14="http://schemas.microsoft.com/office/powerpoint/2010/main" val="1848174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5604</TotalTime>
  <Words>1297</Words>
  <Application>Microsoft Office PowerPoint</Application>
  <PresentationFormat>On-screen Show (16:9)</PresentationFormat>
  <Paragraphs>223</Paragraphs>
  <Slides>42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</vt:lpstr>
      <vt:lpstr>Cambria Math</vt:lpstr>
      <vt:lpstr>Adjacency</vt:lpstr>
      <vt:lpstr>PowerPoint Presentation</vt:lpstr>
      <vt:lpstr>My talk</vt:lpstr>
      <vt:lpstr>Real effects of short termism</vt:lpstr>
      <vt:lpstr>Evidence on activism</vt:lpstr>
      <vt:lpstr>EPS targets and short termism</vt:lpstr>
      <vt:lpstr>Which EPS targets?</vt:lpstr>
      <vt:lpstr>Meeting analyst consensus forecast</vt:lpstr>
      <vt:lpstr>Terry (2017)</vt:lpstr>
      <vt:lpstr>EPS and repurchases</vt:lpstr>
      <vt:lpstr>Pre-repurchase EPS surprises</vt:lpstr>
      <vt:lpstr>Discontinuity in repurchases</vt:lpstr>
      <vt:lpstr>Employment</vt:lpstr>
      <vt:lpstr>Investment</vt:lpstr>
      <vt:lpstr>Compensation targets and short-termism</vt:lpstr>
      <vt:lpstr>PowerPoint Presentation</vt:lpstr>
      <vt:lpstr>PowerPoint Presentation</vt:lpstr>
      <vt:lpstr>How do firms meet their EPS goals?</vt:lpstr>
      <vt:lpstr>EPS and mergers</vt:lpstr>
      <vt:lpstr>EPS and deal structure</vt:lpstr>
      <vt:lpstr>Summary</vt:lpstr>
      <vt:lpstr>Is there anything to worry about?</vt:lpstr>
      <vt:lpstr>Some evidence from the literature</vt:lpstr>
      <vt:lpstr>Macroeconomic consequences ?</vt:lpstr>
      <vt:lpstr>Intuition for Terry’s results</vt:lpstr>
      <vt:lpstr>Breaking the link</vt:lpstr>
      <vt:lpstr>Fixing compensation</vt:lpstr>
      <vt:lpstr>Should we have profit targets at all?</vt:lpstr>
      <vt:lpstr>EPS compensation and repurchases</vt:lpstr>
      <vt:lpstr>Is it enough to change compensation?</vt:lpstr>
      <vt:lpstr>EPS targets and stock prices</vt:lpstr>
      <vt:lpstr>Is it time to get rid of EPS?</vt:lpstr>
      <vt:lpstr>Replacing EPS</vt:lpstr>
      <vt:lpstr>Ranges and multiple measures</vt:lpstr>
      <vt:lpstr>Would we be losing anything?</vt:lpstr>
      <vt:lpstr>Why does the market respond so strongly to EPS? </vt:lpstr>
      <vt:lpstr>Signaling?</vt:lpstr>
      <vt:lpstr>Bad equilibrium?</vt:lpstr>
      <vt:lpstr>How do we do change this situation?</vt:lpstr>
      <vt:lpstr>Teaching</vt:lpstr>
      <vt:lpstr>Research</vt:lpstr>
      <vt:lpstr>Open research topics</vt:lpstr>
      <vt:lpstr>Open research topics</vt:lpstr>
    </vt:vector>
  </TitlesOfParts>
  <Company>University of Illinois - College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Norma I. Scagnoli</dc:creator>
  <cp:lastModifiedBy>Almeida, Heitor</cp:lastModifiedBy>
  <cp:revision>585</cp:revision>
  <dcterms:created xsi:type="dcterms:W3CDTF">2013-03-11T19:49:44Z</dcterms:created>
  <dcterms:modified xsi:type="dcterms:W3CDTF">2019-06-24T18:01:18Z</dcterms:modified>
</cp:coreProperties>
</file>